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1794" r:id="rId2"/>
    <p:sldId id="374" r:id="rId3"/>
    <p:sldId id="376" r:id="rId4"/>
    <p:sldId id="1823" r:id="rId5"/>
    <p:sldId id="1792" r:id="rId6"/>
    <p:sldId id="1819" r:id="rId7"/>
    <p:sldId id="1793" r:id="rId8"/>
    <p:sldId id="1789" r:id="rId9"/>
    <p:sldId id="1795" r:id="rId10"/>
    <p:sldId id="377" r:id="rId11"/>
    <p:sldId id="1821" r:id="rId1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 Y"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3366FF"/>
    <a:srgbClr val="FF8000"/>
    <a:srgbClr val="FFCC66"/>
    <a:srgbClr val="66CCFF"/>
    <a:srgbClr val="6666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8" autoAdjust="0"/>
    <p:restoredTop sz="93809" autoAdjust="0"/>
  </p:normalViewPr>
  <p:slideViewPr>
    <p:cSldViewPr snapToGrid="0" snapToObjects="1">
      <p:cViewPr varScale="1">
        <p:scale>
          <a:sx n="76" d="100"/>
          <a:sy n="76" d="100"/>
        </p:scale>
        <p:origin x="852" y="5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C2910-1649-1A4A-9385-756D084AA252}" type="datetimeFigureOut">
              <a:rPr lang="en-US" smtClean="0"/>
              <a:t>7/31/2019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E5138-B6EE-984E-8CA3-2BDB23EA127C}" type="slidenum">
              <a:rPr lang="en-US" smtClean="0"/>
              <a:t>‹#›</a:t>
            </a:fld>
            <a:endParaRPr lang="en-US"/>
          </a:p>
        </p:txBody>
      </p:sp>
    </p:spTree>
    <p:extLst>
      <p:ext uri="{BB962C8B-B14F-4D97-AF65-F5344CB8AC3E}">
        <p14:creationId xmlns:p14="http://schemas.microsoft.com/office/powerpoint/2010/main" val="2450543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2E5138-B6EE-984E-8CA3-2BDB23EA127C}" type="slidenum">
              <a:rPr lang="en-US" smtClean="0"/>
              <a:t>10</a:t>
            </a:fld>
            <a:endParaRPr lang="en-US"/>
          </a:p>
        </p:txBody>
      </p:sp>
    </p:spTree>
    <p:extLst>
      <p:ext uri="{BB962C8B-B14F-4D97-AF65-F5344CB8AC3E}">
        <p14:creationId xmlns:p14="http://schemas.microsoft.com/office/powerpoint/2010/main" val="382335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975860"/>
            <a:ext cx="9144000" cy="7391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5044440"/>
            <a:ext cx="2249424" cy="5943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5036820"/>
            <a:ext cx="6784848" cy="59436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365500"/>
            <a:ext cx="6477000" cy="1524000"/>
          </a:xfrm>
        </p:spPr>
        <p:txBody>
          <a:bodyPr anchor="b"/>
          <a:lstStyle>
            <a:lvl1pPr>
              <a:defRPr cap="all" baseline="0"/>
            </a:lvl1pPr>
          </a:lstStyle>
          <a:p>
            <a:endParaRPr kumimoji="0" lang="en-US"/>
          </a:p>
        </p:txBody>
      </p:sp>
      <p:sp>
        <p:nvSpPr>
          <p:cNvPr id="9" name="Subtitle 8"/>
          <p:cNvSpPr>
            <a:spLocks noGrp="1"/>
          </p:cNvSpPr>
          <p:nvPr>
            <p:ph type="subTitle" idx="1"/>
          </p:nvPr>
        </p:nvSpPr>
        <p:spPr>
          <a:xfrm>
            <a:off x="2362200" y="5041698"/>
            <a:ext cx="6705600" cy="5715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Date Placeholder 27"/>
          <p:cNvSpPr>
            <a:spLocks noGrp="1"/>
          </p:cNvSpPr>
          <p:nvPr>
            <p:ph type="dt" sz="half" idx="10"/>
          </p:nvPr>
        </p:nvSpPr>
        <p:spPr>
          <a:xfrm>
            <a:off x="76200" y="5057249"/>
            <a:ext cx="2057400" cy="5715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7/31/2019</a:t>
            </a:fld>
            <a:endParaRPr lang="en-US" sz="2000" dirty="0">
              <a:solidFill>
                <a:srgbClr val="FFFFFF"/>
              </a:solidFill>
            </a:endParaRPr>
          </a:p>
        </p:txBody>
      </p:sp>
      <p:sp>
        <p:nvSpPr>
          <p:cNvPr id="17" name="Footer Placeholder 16"/>
          <p:cNvSpPr>
            <a:spLocks noGrp="1"/>
          </p:cNvSpPr>
          <p:nvPr>
            <p:ph type="ftr" sz="quarter" idx="11"/>
          </p:nvPr>
        </p:nvSpPr>
        <p:spPr>
          <a:xfrm>
            <a:off x="2085393" y="197115"/>
            <a:ext cx="5867400" cy="304271"/>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190500"/>
            <a:ext cx="838200" cy="3175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7/31/2019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508000"/>
            <a:ext cx="2057400" cy="4597136"/>
          </a:xfrm>
        </p:spPr>
        <p:txBody>
          <a:bodyPr vert="eaVert"/>
          <a:lstStyle/>
          <a:p>
            <a:endParaRPr kumimoji="0" lang="en-US"/>
          </a:p>
        </p:txBody>
      </p:sp>
      <p:sp>
        <p:nvSpPr>
          <p:cNvPr id="3" name="Vertical Text Placeholder 2"/>
          <p:cNvSpPr>
            <a:spLocks noGrp="1"/>
          </p:cNvSpPr>
          <p:nvPr>
            <p:ph type="body" orient="vert" idx="1"/>
          </p:nvPr>
        </p:nvSpPr>
        <p:spPr>
          <a:xfrm>
            <a:off x="457200" y="508000"/>
            <a:ext cx="5562600" cy="4597137"/>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a:xfrm>
            <a:off x="6553200" y="5207002"/>
            <a:ext cx="2209800" cy="304271"/>
          </a:xfrm>
        </p:spPr>
        <p:txBody>
          <a:bodyPr/>
          <a:lstStyle/>
          <a:p>
            <a:pPr eaLnBrk="1" latinLnBrk="0" hangingPunct="1"/>
            <a:fld id="{23A271A1-F6D6-438B-A432-4747EE7ECD40}" type="datetimeFigureOut">
              <a:rPr lang="en-US" smtClean="0"/>
              <a:pPr eaLnBrk="1" latinLnBrk="0" hangingPunct="1"/>
              <a:t>7/31/2019</a:t>
            </a:fld>
            <a:endParaRPr lang="en-US" dirty="0"/>
          </a:p>
        </p:txBody>
      </p:sp>
      <p:sp>
        <p:nvSpPr>
          <p:cNvPr id="5" name="Footer Placeholder 4"/>
          <p:cNvSpPr>
            <a:spLocks noGrp="1"/>
          </p:cNvSpPr>
          <p:nvPr>
            <p:ph type="ftr" sz="quarter" idx="11"/>
          </p:nvPr>
        </p:nvSpPr>
        <p:spPr>
          <a:xfrm>
            <a:off x="457202" y="5206840"/>
            <a:ext cx="5573483" cy="304271"/>
          </a:xfrm>
        </p:spPr>
        <p:txBody>
          <a:bodyPr/>
          <a:lstStyle/>
          <a:p>
            <a:endParaRPr kumimoji="0" lang="en-US" dirty="0"/>
          </a:p>
        </p:txBody>
      </p:sp>
      <p:sp>
        <p:nvSpPr>
          <p:cNvPr id="7" name="Rectangle 6"/>
          <p:cNvSpPr/>
          <p:nvPr/>
        </p:nvSpPr>
        <p:spPr bwMode="white">
          <a:xfrm>
            <a:off x="6096318" y="0"/>
            <a:ext cx="320040" cy="5715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508000"/>
            <a:ext cx="228600" cy="52070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445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34088" y="100012"/>
            <a:ext cx="4445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90500"/>
            <a:ext cx="8153400" cy="825500"/>
          </a:xfrm>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7/31/2019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333500"/>
            <a:ext cx="8153400" cy="37465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286000"/>
            <a:ext cx="7123113" cy="1394354"/>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7" name="Rectangle 6"/>
          <p:cNvSpPr/>
          <p:nvPr/>
        </p:nvSpPr>
        <p:spPr bwMode="white">
          <a:xfrm>
            <a:off x="0" y="1270000"/>
            <a:ext cx="9144000" cy="9525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333500"/>
            <a:ext cx="1295400" cy="825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333500"/>
            <a:ext cx="7772400" cy="825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333500"/>
            <a:ext cx="7620000" cy="825500"/>
          </a:xfrm>
        </p:spPr>
        <p:txBody>
          <a:bodyPr/>
          <a:lstStyle>
            <a:lvl1pPr algn="l">
              <a:buNone/>
              <a:defRPr sz="4400" b="0" cap="none">
                <a:solidFill>
                  <a:srgbClr val="FFFFFF"/>
                </a:solidFill>
              </a:defRPr>
            </a:lvl1pPr>
          </a:lstStyle>
          <a:p>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7/31/2019</a:t>
            </a:fld>
            <a:endParaRPr lang="en-US"/>
          </a:p>
        </p:txBody>
      </p:sp>
      <p:sp>
        <p:nvSpPr>
          <p:cNvPr id="13" name="Slide Number Placeholder 12"/>
          <p:cNvSpPr>
            <a:spLocks noGrp="1"/>
          </p:cNvSpPr>
          <p:nvPr>
            <p:ph type="sldNum" sz="quarter" idx="11"/>
          </p:nvPr>
        </p:nvSpPr>
        <p:spPr>
          <a:xfrm>
            <a:off x="0" y="1460500"/>
            <a:ext cx="1295400" cy="584730"/>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9" name="Content Placeholder 8"/>
          <p:cNvSpPr>
            <a:spLocks noGrp="1"/>
          </p:cNvSpPr>
          <p:nvPr>
            <p:ph sz="quarter" idx="1"/>
          </p:nvPr>
        </p:nvSpPr>
        <p:spPr>
          <a:xfrm>
            <a:off x="609600" y="1324639"/>
            <a:ext cx="3886200" cy="3810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Content Placeholder 10"/>
          <p:cNvSpPr>
            <a:spLocks noGrp="1"/>
          </p:cNvSpPr>
          <p:nvPr>
            <p:ph sz="quarter" idx="2"/>
          </p:nvPr>
        </p:nvSpPr>
        <p:spPr>
          <a:xfrm>
            <a:off x="4844901" y="1324639"/>
            <a:ext cx="3886200" cy="3810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7/31/2019</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27542"/>
            <a:ext cx="8153400" cy="724958"/>
          </a:xfrm>
        </p:spPr>
        <p:txBody>
          <a:bodyPr anchor="ctr"/>
          <a:lstStyle>
            <a:lvl1pPr>
              <a:defRPr/>
            </a:lvl1pPr>
          </a:lstStyle>
          <a:p>
            <a:endParaRPr kumimoji="0" lang="en-US"/>
          </a:p>
        </p:txBody>
      </p:sp>
      <p:sp>
        <p:nvSpPr>
          <p:cNvPr id="11" name="Content Placeholder 10"/>
          <p:cNvSpPr>
            <a:spLocks noGrp="1"/>
          </p:cNvSpPr>
          <p:nvPr>
            <p:ph sz="quarter" idx="2"/>
          </p:nvPr>
        </p:nvSpPr>
        <p:spPr>
          <a:xfrm>
            <a:off x="609600" y="2032000"/>
            <a:ext cx="3886200" cy="29845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quarter" idx="4"/>
          </p:nvPr>
        </p:nvSpPr>
        <p:spPr>
          <a:xfrm>
            <a:off x="4800600" y="2032000"/>
            <a:ext cx="3886200" cy="29845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7/31/2019</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460500"/>
            <a:ext cx="3886200" cy="533400"/>
          </a:xfrm>
          <a:solidFill>
            <a:schemeClr val="accent2"/>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
        <p:nvSpPr>
          <p:cNvPr id="15" name="Text Placeholder 14"/>
          <p:cNvSpPr>
            <a:spLocks noGrp="1"/>
          </p:cNvSpPr>
          <p:nvPr>
            <p:ph type="body" sz="quarter" idx="3"/>
          </p:nvPr>
        </p:nvSpPr>
        <p:spPr>
          <a:xfrm>
            <a:off x="4800600" y="1460500"/>
            <a:ext cx="3886200" cy="533400"/>
          </a:xfrm>
          <a:solidFill>
            <a:schemeClr val="accent4"/>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7/31/2019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7/31/2019</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5207000"/>
            <a:ext cx="533400" cy="3175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7542"/>
            <a:ext cx="8077200" cy="724958"/>
          </a:xfrm>
        </p:spPr>
        <p:txBody>
          <a:bodyPr anchor="ctr"/>
          <a:lstStyle>
            <a:lvl1pPr algn="l">
              <a:buNone/>
              <a:defRPr sz="4400" b="0"/>
            </a:lvl1pPr>
          </a:lstStyle>
          <a:p>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7/31/2019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460500"/>
            <a:ext cx="1600200" cy="36195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9" name="Content Placeholder 8"/>
          <p:cNvSpPr>
            <a:spLocks noGrp="1"/>
          </p:cNvSpPr>
          <p:nvPr>
            <p:ph sz="quarter" idx="1"/>
          </p:nvPr>
        </p:nvSpPr>
        <p:spPr>
          <a:xfrm>
            <a:off x="2362200" y="1460500"/>
            <a:ext cx="6400800" cy="3683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572000"/>
            <a:ext cx="7315200" cy="5715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endParaRPr kumimoji="0" lang="en-US"/>
          </a:p>
        </p:txBody>
      </p:sp>
      <p:sp>
        <p:nvSpPr>
          <p:cNvPr id="8" name="Rectangle 7"/>
          <p:cNvSpPr/>
          <p:nvPr/>
        </p:nvSpPr>
        <p:spPr bwMode="white">
          <a:xfrm>
            <a:off x="-9144" y="3810000"/>
            <a:ext cx="9144000" cy="7391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886200"/>
            <a:ext cx="1463040" cy="5943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878580"/>
            <a:ext cx="7598664" cy="59436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873500"/>
            <a:ext cx="7315200" cy="571500"/>
          </a:xfrm>
        </p:spPr>
        <p:txBody>
          <a:bodyPr anchor="ctr"/>
          <a:lstStyle>
            <a:lvl1pPr algn="l">
              <a:buNone/>
              <a:defRPr sz="2800" b="0">
                <a:solidFill>
                  <a:srgbClr val="FFFFFF"/>
                </a:solidFill>
              </a:defRPr>
            </a:lvl1pPr>
          </a:lstStyle>
          <a:p>
            <a:endParaRPr kumimoji="0" lang="en-US"/>
          </a:p>
        </p:txBody>
      </p:sp>
      <p:sp>
        <p:nvSpPr>
          <p:cNvPr id="11" name="Rectangle 10"/>
          <p:cNvSpPr/>
          <p:nvPr/>
        </p:nvSpPr>
        <p:spPr bwMode="white">
          <a:xfrm>
            <a:off x="1447800" y="0"/>
            <a:ext cx="100584" cy="572262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5207000"/>
            <a:ext cx="2667000" cy="304271"/>
          </a:xfrm>
        </p:spPr>
        <p:txBody>
          <a:bodyPr rtlCol="0"/>
          <a:lstStyle/>
          <a:p>
            <a:pPr eaLnBrk="1" latinLnBrk="0" hangingPunct="1"/>
            <a:fld id="{23A271A1-F6D6-438B-A432-4747EE7ECD40}" type="datetimeFigureOut">
              <a:rPr lang="en-US" smtClean="0"/>
              <a:pPr eaLnBrk="1" latinLnBrk="0" hangingPunct="1"/>
              <a:t>7/31/2019</a:t>
            </a:fld>
            <a:endParaRPr lang="en-US"/>
          </a:p>
        </p:txBody>
      </p:sp>
      <p:sp>
        <p:nvSpPr>
          <p:cNvPr id="13" name="Slide Number Placeholder 12"/>
          <p:cNvSpPr>
            <a:spLocks noGrp="1"/>
          </p:cNvSpPr>
          <p:nvPr>
            <p:ph type="sldNum" sz="quarter" idx="11"/>
          </p:nvPr>
        </p:nvSpPr>
        <p:spPr>
          <a:xfrm>
            <a:off x="0" y="3889374"/>
            <a:ext cx="1447800" cy="552982"/>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5206839"/>
            <a:ext cx="4572000" cy="304271"/>
          </a:xfrm>
        </p:spPr>
        <p:txBody>
          <a:bodyPr rtlCol="0"/>
          <a:lstStyle/>
          <a:p>
            <a:endParaRPr kumimoji="0" lang="en-US" dirty="0"/>
          </a:p>
        </p:txBody>
      </p:sp>
      <p:sp>
        <p:nvSpPr>
          <p:cNvPr id="3" name="Picture Placeholder 2"/>
          <p:cNvSpPr>
            <a:spLocks noGrp="1"/>
          </p:cNvSpPr>
          <p:nvPr>
            <p:ph type="pic" idx="1"/>
          </p:nvPr>
        </p:nvSpPr>
        <p:spPr>
          <a:xfrm>
            <a:off x="1560576" y="0"/>
            <a:ext cx="7583424" cy="3807460"/>
          </a:xfrm>
          <a:solidFill>
            <a:schemeClr val="accent1">
              <a:tint val="40000"/>
            </a:schemeClr>
          </a:solidFill>
          <a:ln>
            <a:noFill/>
          </a:ln>
        </p:spPr>
        <p:txBody>
          <a:bodyPr/>
          <a:lstStyle>
            <a:lvl1pPr marL="0" indent="0">
              <a:buNone/>
              <a:defRPr sz="3200"/>
            </a:lvl1p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90500"/>
            <a:ext cx="8153400" cy="8255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333500"/>
            <a:ext cx="8153400" cy="37719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5207000"/>
            <a:ext cx="2667000" cy="304271"/>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7/31/2019</a:t>
            </a:fld>
            <a:endParaRPr lang="en-US" sz="1400" dirty="0">
              <a:solidFill>
                <a:schemeClr val="tx2"/>
              </a:solidFill>
            </a:endParaRPr>
          </a:p>
        </p:txBody>
      </p:sp>
      <p:sp>
        <p:nvSpPr>
          <p:cNvPr id="3" name="Footer Placeholder 2"/>
          <p:cNvSpPr>
            <a:spLocks noGrp="1"/>
          </p:cNvSpPr>
          <p:nvPr>
            <p:ph type="ftr" sz="quarter" idx="3"/>
          </p:nvPr>
        </p:nvSpPr>
        <p:spPr>
          <a:xfrm>
            <a:off x="609601" y="5206839"/>
            <a:ext cx="5421083" cy="304271"/>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028700"/>
            <a:ext cx="9144000" cy="2667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066800"/>
            <a:ext cx="533400" cy="190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066800"/>
            <a:ext cx="8553450" cy="190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060185"/>
            <a:ext cx="533400" cy="203730"/>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p:nvPr/>
        </p:nvSpPr>
        <p:spPr>
          <a:xfrm>
            <a:off x="632459" y="246621"/>
            <a:ext cx="7879080" cy="1015663"/>
          </a:xfrm>
          <a:prstGeom prst="rect">
            <a:avLst/>
          </a:prstGeom>
          <a:noFill/>
        </p:spPr>
        <p:txBody>
          <a:bodyPr wrap="none" rtlCol="0">
            <a:spAutoFit/>
          </a:bodyPr>
          <a:lstStyle/>
          <a:p>
            <a:pPr algn="ctr"/>
            <a:r>
              <a:rPr lang="ja-JP" altLang="en-US" sz="6000">
                <a:solidFill>
                  <a:schemeClr val="tx1">
                    <a:lumMod val="75000"/>
                    <a:lumOff val="25000"/>
                  </a:schemeClr>
                </a:solidFill>
                <a:latin typeface="HGSSoeiKakugothicUB" panose="020B0900000000000000" pitchFamily="34" charset="-128"/>
                <a:ea typeface="HGSSoeiKakugothicUB" panose="020B0900000000000000" pitchFamily="34" charset="-128"/>
                <a:cs typeface="ヒラギノ角ゴ Pro W6"/>
              </a:rPr>
              <a:t>教科書の特徴と使い方</a:t>
            </a:r>
            <a:endParaRPr lang="en-US" sz="6000" dirty="0">
              <a:solidFill>
                <a:schemeClr val="tx1">
                  <a:lumMod val="75000"/>
                  <a:lumOff val="25000"/>
                </a:schemeClr>
              </a:solidFill>
              <a:latin typeface="HGSSoeiKakugothicUB" panose="020B0900000000000000" pitchFamily="34" charset="-128"/>
              <a:ea typeface="HGSSoeiKakugothicUB" panose="020B0900000000000000" pitchFamily="34" charset="-128"/>
              <a:cs typeface="ヒラギノ角ゴ Pro W6"/>
            </a:endParaRPr>
          </a:p>
        </p:txBody>
      </p:sp>
      <p:pic>
        <p:nvPicPr>
          <p:cNvPr id="4" name="図 3">
            <a:extLst>
              <a:ext uri="{FF2B5EF4-FFF2-40B4-BE49-F238E27FC236}">
                <a16:creationId xmlns:a16="http://schemas.microsoft.com/office/drawing/2014/main" id="{8F93AF82-4455-9045-9595-3490FDC295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21413" y="1515776"/>
            <a:ext cx="2701172" cy="3858818"/>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2827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1E128CE3-50D3-2244-A9AB-E7F53666155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49265"/>
          <a:stretch/>
        </p:blipFill>
        <p:spPr>
          <a:xfrm>
            <a:off x="8343" y="0"/>
            <a:ext cx="4630769" cy="5715000"/>
          </a:xfrm>
          <a:prstGeom prst="rect">
            <a:avLst/>
          </a:prstGeom>
        </p:spPr>
      </p:pic>
    </p:spTree>
    <p:extLst>
      <p:ext uri="{BB962C8B-B14F-4D97-AF65-F5344CB8AC3E}">
        <p14:creationId xmlns:p14="http://schemas.microsoft.com/office/powerpoint/2010/main" val="334578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E36051AE-A34D-DB47-A4DF-D939BF90DB0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48257"/>
          <a:stretch/>
        </p:blipFill>
        <p:spPr>
          <a:xfrm>
            <a:off x="0" y="18267"/>
            <a:ext cx="4731391" cy="5678466"/>
          </a:xfrm>
          <a:prstGeom prst="rect">
            <a:avLst/>
          </a:prstGeom>
        </p:spPr>
      </p:pic>
    </p:spTree>
    <p:extLst>
      <p:ext uri="{BB962C8B-B14F-4D97-AF65-F5344CB8AC3E}">
        <p14:creationId xmlns:p14="http://schemas.microsoft.com/office/powerpoint/2010/main" val="299588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62E14-1EEF-2241-A029-40364BDE0304}"/>
              </a:ext>
            </a:extLst>
          </p:cNvPr>
          <p:cNvSpPr>
            <a:spLocks noGrp="1"/>
          </p:cNvSpPr>
          <p:nvPr>
            <p:ph type="title"/>
          </p:nvPr>
        </p:nvSpPr>
        <p:spPr>
          <a:xfrm>
            <a:off x="612648" y="190500"/>
            <a:ext cx="8531352" cy="825500"/>
          </a:xfrm>
        </p:spPr>
        <p:txBody>
          <a:bodyPr>
            <a:noAutofit/>
          </a:bodyPr>
          <a:lstStyle/>
          <a:p>
            <a:r>
              <a:rPr kumimoji="1" lang="en-US" altLang="ja-JP" sz="4000" dirty="0">
                <a:latin typeface="HGSSoeiKakugothicUB" panose="020B0900000000000000" pitchFamily="34" charset="-128"/>
                <a:ea typeface="HGSSoeiKakugothicUB" panose="020B0900000000000000" pitchFamily="34" charset="-128"/>
              </a:rPr>
              <a:t>『</a:t>
            </a:r>
            <a:r>
              <a:rPr kumimoji="1" lang="ja-JP" altLang="en-US" sz="4000">
                <a:latin typeface="HGSSoeiKakugothicUB" panose="020B0900000000000000" pitchFamily="34" charset="-128"/>
                <a:ea typeface="HGSSoeiKakugothicUB" panose="020B0900000000000000" pitchFamily="34" charset="-128"/>
              </a:rPr>
              <a:t>日本がわかる日本語がわかる</a:t>
            </a:r>
            <a:r>
              <a:rPr kumimoji="1" lang="en-US" altLang="ja-JP" sz="4000" dirty="0">
                <a:latin typeface="HGSSoeiKakugothicUB" panose="020B0900000000000000" pitchFamily="34" charset="-128"/>
                <a:ea typeface="HGSSoeiKakugothicUB" panose="020B0900000000000000" pitchFamily="34" charset="-128"/>
              </a:rPr>
              <a:t>』</a:t>
            </a:r>
            <a:endParaRPr kumimoji="1" lang="ja-JP" altLang="en-US" sz="4000">
              <a:latin typeface="HGSSoeiKakugothicUB" panose="020B0900000000000000" pitchFamily="34" charset="-128"/>
              <a:ea typeface="HGSSoeiKakugothicUB" panose="020B0900000000000000" pitchFamily="34" charset="-128"/>
            </a:endParaRPr>
          </a:p>
        </p:txBody>
      </p:sp>
      <p:sp>
        <p:nvSpPr>
          <p:cNvPr id="3" name="コンテンツ プレースホルダー 2">
            <a:extLst>
              <a:ext uri="{FF2B5EF4-FFF2-40B4-BE49-F238E27FC236}">
                <a16:creationId xmlns:a16="http://schemas.microsoft.com/office/drawing/2014/main" id="{4B442A6F-04C4-C349-B9A7-F86545F9DBEF}"/>
              </a:ext>
            </a:extLst>
          </p:cNvPr>
          <p:cNvSpPr>
            <a:spLocks noGrp="1"/>
          </p:cNvSpPr>
          <p:nvPr>
            <p:ph sz="quarter" idx="1"/>
          </p:nvPr>
        </p:nvSpPr>
        <p:spPr>
          <a:xfrm>
            <a:off x="0" y="1333500"/>
            <a:ext cx="8979108" cy="4381500"/>
          </a:xfrm>
        </p:spPr>
        <p:txBody>
          <a:bodyPr>
            <a:normAutofit fontScale="92500"/>
          </a:bodyPr>
          <a:lstStyle/>
          <a:p>
            <a:pPr marL="0" indent="0">
              <a:lnSpc>
                <a:spcPct val="120000"/>
              </a:lnSpc>
              <a:buNone/>
            </a:pPr>
            <a:r>
              <a:rPr kumimoji="1" lang="ja-JP" altLang="en-US" sz="1800">
                <a:latin typeface="HGSSoeiKakugothicUB" panose="020B0900000000000000" pitchFamily="34" charset="-128"/>
                <a:ea typeface="HGSSoeiKakugothicUB" panose="020B0900000000000000" pitchFamily="34" charset="-128"/>
              </a:rPr>
              <a:t>［特徴］</a:t>
            </a:r>
          </a:p>
          <a:p>
            <a:pPr marL="0" indent="0">
              <a:lnSpc>
                <a:spcPct val="120000"/>
              </a:lnSpc>
              <a:buNone/>
            </a:pPr>
            <a:r>
              <a:rPr kumimoji="1" lang="ja-JP" altLang="en-US" sz="1800" b="1">
                <a:solidFill>
                  <a:schemeClr val="tx2">
                    <a:lumMod val="90000"/>
                    <a:lumOff val="10000"/>
                  </a:schemeClr>
                </a:solidFill>
                <a:latin typeface="HGSSoeiKakugothicUB" panose="020B0900000000000000" pitchFamily="34" charset="-128"/>
                <a:ea typeface="HGSSoeiKakugothicUB" panose="020B0900000000000000" pitchFamily="34" charset="-128"/>
              </a:rPr>
              <a:t>①</a:t>
            </a:r>
            <a:r>
              <a:rPr kumimoji="1" lang="ja-JP" altLang="en-US" sz="2000" b="1" u="sng">
                <a:solidFill>
                  <a:schemeClr val="tx2">
                    <a:lumMod val="90000"/>
                    <a:lumOff val="10000"/>
                  </a:schemeClr>
                </a:solidFill>
                <a:latin typeface="HGSSoeiKakugothicUB" panose="020B0900000000000000" pitchFamily="34" charset="-128"/>
                <a:ea typeface="HGSSoeiKakugothicUB" panose="020B0900000000000000" pitchFamily="34" charset="-128"/>
              </a:rPr>
              <a:t>日本の社会や文化の「今」を取り上げる読解教材</a:t>
            </a:r>
            <a:endParaRPr kumimoji="1" lang="en-US" altLang="ja-JP" sz="2000" b="1" u="sng" dirty="0">
              <a:solidFill>
                <a:schemeClr val="tx2">
                  <a:lumMod val="90000"/>
                  <a:lumOff val="10000"/>
                </a:schemeClr>
              </a:solidFill>
              <a:latin typeface="HGSSoeiKakugothicUB" panose="020B0900000000000000" pitchFamily="34" charset="-128"/>
              <a:ea typeface="HGSSoeiKakugothicUB" panose="020B0900000000000000" pitchFamily="34" charset="-128"/>
            </a:endParaRPr>
          </a:p>
          <a:p>
            <a:pPr marL="0" indent="0">
              <a:lnSpc>
                <a:spcPct val="120000"/>
              </a:lnSpc>
              <a:buNone/>
            </a:pPr>
            <a:r>
              <a:rPr kumimoji="1" lang="ja-JP" altLang="en-US" sz="1800">
                <a:latin typeface="HGSSoeiKakugothicUB" panose="020B0900000000000000" pitchFamily="34" charset="-128"/>
                <a:ea typeface="HGSSoeiKakugothicUB" panose="020B0900000000000000" pitchFamily="34" charset="-128"/>
              </a:rPr>
              <a:t>日本語学習者の「興味・関心」に合致した話題を本文で取り上げ、幅広いテーマにわたるベストセラー書籍の書評を通して多角的な観点から読解力を高めることができます。</a:t>
            </a:r>
          </a:p>
          <a:p>
            <a:pPr marL="0" indent="0">
              <a:lnSpc>
                <a:spcPct val="120000"/>
              </a:lnSpc>
              <a:buNone/>
            </a:pPr>
            <a:r>
              <a:rPr kumimoji="1" lang="ja-JP" altLang="en-US" sz="1800" b="1">
                <a:solidFill>
                  <a:schemeClr val="tx2">
                    <a:lumMod val="90000"/>
                    <a:lumOff val="10000"/>
                  </a:schemeClr>
                </a:solidFill>
                <a:latin typeface="HGSSoeiKakugothicUB" panose="020B0900000000000000" pitchFamily="34" charset="-128"/>
                <a:ea typeface="HGSSoeiKakugothicUB" panose="020B0900000000000000" pitchFamily="34" charset="-128"/>
              </a:rPr>
              <a:t>②</a:t>
            </a:r>
            <a:r>
              <a:rPr kumimoji="1" lang="ja-JP" altLang="en-US" sz="2000" b="1" u="sng">
                <a:solidFill>
                  <a:schemeClr val="tx2">
                    <a:lumMod val="90000"/>
                    <a:lumOff val="10000"/>
                  </a:schemeClr>
                </a:solidFill>
                <a:latin typeface="HGSSoeiKakugothicUB" panose="020B0900000000000000" pitchFamily="34" charset="-128"/>
                <a:ea typeface="HGSSoeiKakugothicUB" panose="020B0900000000000000" pitchFamily="34" charset="-128"/>
              </a:rPr>
              <a:t>自ら考え、発信する力を育成する教材</a:t>
            </a:r>
            <a:endParaRPr kumimoji="1" lang="en-US" altLang="ja-JP" sz="2000" b="1" u="sng" dirty="0">
              <a:solidFill>
                <a:schemeClr val="tx2">
                  <a:lumMod val="90000"/>
                  <a:lumOff val="10000"/>
                </a:schemeClr>
              </a:solidFill>
              <a:latin typeface="HGSSoeiKakugothicUB" panose="020B0900000000000000" pitchFamily="34" charset="-128"/>
              <a:ea typeface="HGSSoeiKakugothicUB" panose="020B0900000000000000" pitchFamily="34" charset="-128"/>
            </a:endParaRPr>
          </a:p>
          <a:p>
            <a:pPr marL="0" indent="0">
              <a:lnSpc>
                <a:spcPct val="120000"/>
              </a:lnSpc>
              <a:buNone/>
            </a:pPr>
            <a:r>
              <a:rPr kumimoji="1" lang="ja-JP" altLang="en-US" sz="1800">
                <a:latin typeface="HGSSoeiKakugothicUB" panose="020B0900000000000000" pitchFamily="34" charset="-128"/>
                <a:ea typeface="HGSSoeiKakugothicUB" panose="020B0900000000000000" pitchFamily="34" charset="-128"/>
              </a:rPr>
              <a:t>本教材の読解や普段の学習、情報収集を通じて得た知識に基づいて、自ら考え、発信できるよう計</a:t>
            </a:r>
            <a:r>
              <a:rPr kumimoji="1" lang="en-US" altLang="ja-JP" sz="1800" dirty="0">
                <a:latin typeface="HGSSoeiKakugothicUB" panose="020B0900000000000000" pitchFamily="34" charset="-128"/>
                <a:ea typeface="HGSSoeiKakugothicUB" panose="020B0900000000000000" pitchFamily="34" charset="-128"/>
              </a:rPr>
              <a:t>72</a:t>
            </a:r>
            <a:r>
              <a:rPr kumimoji="1" lang="ja-JP" altLang="en-US" sz="1800">
                <a:latin typeface="HGSSoeiKakugothicUB" panose="020B0900000000000000" pitchFamily="34" charset="-128"/>
                <a:ea typeface="HGSSoeiKakugothicUB" panose="020B0900000000000000" pitchFamily="34" charset="-128"/>
              </a:rPr>
              <a:t>の活動型「思考のストレッチ」「発展活動」が設けられています。</a:t>
            </a:r>
          </a:p>
          <a:p>
            <a:pPr marL="0" indent="0">
              <a:lnSpc>
                <a:spcPct val="120000"/>
              </a:lnSpc>
              <a:buNone/>
            </a:pPr>
            <a:r>
              <a:rPr kumimoji="1" lang="ja-JP" altLang="en-US" sz="1800" b="1">
                <a:solidFill>
                  <a:schemeClr val="tx2">
                    <a:lumMod val="90000"/>
                    <a:lumOff val="10000"/>
                  </a:schemeClr>
                </a:solidFill>
                <a:latin typeface="HGSSoeiKakugothicUB" panose="020B0900000000000000" pitchFamily="34" charset="-128"/>
                <a:ea typeface="HGSSoeiKakugothicUB" panose="020B0900000000000000" pitchFamily="34" charset="-128"/>
              </a:rPr>
              <a:t>③</a:t>
            </a:r>
            <a:r>
              <a:rPr kumimoji="1" lang="ja-JP" altLang="en-US" sz="2000" b="1" u="sng">
                <a:solidFill>
                  <a:schemeClr val="tx2">
                    <a:lumMod val="90000"/>
                    <a:lumOff val="10000"/>
                  </a:schemeClr>
                </a:solidFill>
                <a:latin typeface="HGSSoeiKakugothicUB" panose="020B0900000000000000" pitchFamily="34" charset="-128"/>
                <a:ea typeface="HGSSoeiKakugothicUB" panose="020B0900000000000000" pitchFamily="34" charset="-128"/>
              </a:rPr>
              <a:t>日本語能力試験</a:t>
            </a:r>
            <a:r>
              <a:rPr kumimoji="1" lang="en-US" altLang="ja-JP" sz="2000" b="1" u="sng" dirty="0">
                <a:solidFill>
                  <a:schemeClr val="tx2">
                    <a:lumMod val="90000"/>
                    <a:lumOff val="10000"/>
                  </a:schemeClr>
                </a:solidFill>
                <a:latin typeface="HGSSoeiKakugothicUB" panose="020B0900000000000000" pitchFamily="34" charset="-128"/>
                <a:ea typeface="HGSSoeiKakugothicUB" panose="020B0900000000000000" pitchFamily="34" charset="-128"/>
              </a:rPr>
              <a:t>N1 </a:t>
            </a:r>
            <a:r>
              <a:rPr kumimoji="1" lang="ja-JP" altLang="en-US" sz="2000" b="1" u="sng">
                <a:solidFill>
                  <a:schemeClr val="tx2">
                    <a:lumMod val="90000"/>
                    <a:lumOff val="10000"/>
                  </a:schemeClr>
                </a:solidFill>
                <a:latin typeface="HGSSoeiKakugothicUB" panose="020B0900000000000000" pitchFamily="34" charset="-128"/>
                <a:ea typeface="HGSSoeiKakugothicUB" panose="020B0900000000000000" pitchFamily="34" charset="-128"/>
              </a:rPr>
              <a:t>合格とその先の力を得るための学習をサポートする教材</a:t>
            </a:r>
          </a:p>
          <a:p>
            <a:pPr marL="0" indent="0">
              <a:lnSpc>
                <a:spcPct val="120000"/>
              </a:lnSpc>
              <a:buNone/>
            </a:pPr>
            <a:r>
              <a:rPr kumimoji="1" lang="ja-JP" altLang="en-US" sz="1800">
                <a:latin typeface="HGSSoeiKakugothicUB" panose="020B0900000000000000" pitchFamily="34" charset="-128"/>
                <a:ea typeface="HGSSoeiKakugothicUB" panose="020B0900000000000000" pitchFamily="34" charset="-128"/>
              </a:rPr>
              <a:t>中級レベル以上で、日本語能力試験</a:t>
            </a:r>
            <a:r>
              <a:rPr kumimoji="1" lang="en-US" altLang="ja-JP" sz="1800" dirty="0">
                <a:latin typeface="HGSSoeiKakugothicUB" panose="020B0900000000000000" pitchFamily="34" charset="-128"/>
                <a:ea typeface="HGSSoeiKakugothicUB" panose="020B0900000000000000" pitchFamily="34" charset="-128"/>
              </a:rPr>
              <a:t>N1 </a:t>
            </a:r>
            <a:r>
              <a:rPr kumimoji="1" lang="ja-JP" altLang="en-US" sz="1800">
                <a:latin typeface="HGSSoeiKakugothicUB" panose="020B0900000000000000" pitchFamily="34" charset="-128"/>
                <a:ea typeface="HGSSoeiKakugothicUB" panose="020B0900000000000000" pitchFamily="34" charset="-128"/>
              </a:rPr>
              <a:t>合格をめざす学習者の利用を想定して計</a:t>
            </a:r>
            <a:r>
              <a:rPr kumimoji="1" lang="en-US" altLang="ja-JP" sz="1800" dirty="0">
                <a:latin typeface="HGSSoeiKakugothicUB" panose="020B0900000000000000" pitchFamily="34" charset="-128"/>
                <a:ea typeface="HGSSoeiKakugothicUB" panose="020B0900000000000000" pitchFamily="34" charset="-128"/>
              </a:rPr>
              <a:t>597</a:t>
            </a:r>
            <a:r>
              <a:rPr kumimoji="1" lang="ja-JP" altLang="en-US" sz="1800">
                <a:latin typeface="HGSSoeiKakugothicUB" panose="020B0900000000000000" pitchFamily="34" charset="-128"/>
                <a:ea typeface="HGSSoeiKakugothicUB" panose="020B0900000000000000" pitchFamily="34" charset="-128"/>
              </a:rPr>
              <a:t>の語彙・文法指導と注釈、計</a:t>
            </a:r>
            <a:r>
              <a:rPr kumimoji="1" lang="en-US" altLang="ja-JP" sz="1800" dirty="0">
                <a:latin typeface="HGSSoeiKakugothicUB" panose="020B0900000000000000" pitchFamily="34" charset="-128"/>
                <a:ea typeface="HGSSoeiKakugothicUB" panose="020B0900000000000000" pitchFamily="34" charset="-128"/>
              </a:rPr>
              <a:t>36 </a:t>
            </a:r>
            <a:r>
              <a:rPr kumimoji="1" lang="ja-JP" altLang="en-US" sz="1800">
                <a:latin typeface="HGSSoeiKakugothicUB" panose="020B0900000000000000" pitchFamily="34" charset="-128"/>
                <a:ea typeface="HGSSoeiKakugothicUB" panose="020B0900000000000000" pitchFamily="34" charset="-128"/>
              </a:rPr>
              <a:t>の「言語知識に関する設問」、そして計</a:t>
            </a:r>
            <a:r>
              <a:rPr kumimoji="1" lang="en-US" altLang="ja-JP" sz="1800" dirty="0">
                <a:latin typeface="HGSSoeiKakugothicUB" panose="020B0900000000000000" pitchFamily="34" charset="-128"/>
                <a:ea typeface="HGSSoeiKakugothicUB" panose="020B0900000000000000" pitchFamily="34" charset="-128"/>
              </a:rPr>
              <a:t>59</a:t>
            </a:r>
            <a:r>
              <a:rPr kumimoji="1" lang="ja-JP" altLang="en-US" sz="1800">
                <a:latin typeface="HGSSoeiKakugothicUB" panose="020B0900000000000000" pitchFamily="34" charset="-128"/>
                <a:ea typeface="HGSSoeiKakugothicUB" panose="020B0900000000000000" pitchFamily="34" charset="-128"/>
              </a:rPr>
              <a:t>の「内容理解」が設けられています。</a:t>
            </a:r>
          </a:p>
        </p:txBody>
      </p:sp>
    </p:spTree>
    <p:extLst>
      <p:ext uri="{BB962C8B-B14F-4D97-AF65-F5344CB8AC3E}">
        <p14:creationId xmlns:p14="http://schemas.microsoft.com/office/powerpoint/2010/main" val="194777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C0B9A77-D1C9-E746-8D59-5224CD723BA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974271"/>
            <a:ext cx="9144000" cy="762000"/>
          </a:xfrm>
          <a:prstGeom prst="rect">
            <a:avLst/>
          </a:prstGeom>
        </p:spPr>
      </p:pic>
      <p:sp>
        <p:nvSpPr>
          <p:cNvPr id="2" name="タイトル 1">
            <a:extLst>
              <a:ext uri="{FF2B5EF4-FFF2-40B4-BE49-F238E27FC236}">
                <a16:creationId xmlns:a16="http://schemas.microsoft.com/office/drawing/2014/main" id="{9E662E14-1EEF-2241-A029-40364BDE0304}"/>
              </a:ext>
            </a:extLst>
          </p:cNvPr>
          <p:cNvSpPr>
            <a:spLocks noGrp="1"/>
          </p:cNvSpPr>
          <p:nvPr>
            <p:ph type="title"/>
          </p:nvPr>
        </p:nvSpPr>
        <p:spPr>
          <a:xfrm>
            <a:off x="990600" y="0"/>
            <a:ext cx="8153400" cy="825500"/>
          </a:xfrm>
        </p:spPr>
        <p:txBody>
          <a:bodyPr>
            <a:normAutofit/>
          </a:bodyPr>
          <a:lstStyle/>
          <a:p>
            <a:pPr algn="r"/>
            <a:r>
              <a:rPr kumimoji="1" lang="ja-JP" altLang="en-US" sz="4800">
                <a:latin typeface="HGSSoeiKakugothicUB" panose="020B0900000000000000" pitchFamily="34" charset="-128"/>
                <a:ea typeface="HGSSoeiKakugothicUB" panose="020B0900000000000000" pitchFamily="34" charset="-128"/>
              </a:rPr>
              <a:t>目次</a:t>
            </a:r>
          </a:p>
        </p:txBody>
      </p:sp>
      <p:pic>
        <p:nvPicPr>
          <p:cNvPr id="4" name="図 3">
            <a:extLst>
              <a:ext uri="{FF2B5EF4-FFF2-40B4-BE49-F238E27FC236}">
                <a16:creationId xmlns:a16="http://schemas.microsoft.com/office/drawing/2014/main" id="{6555DD83-8B8E-B240-9218-8705529D03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3673929" cy="5715000"/>
          </a:xfrm>
          <a:prstGeom prst="rect">
            <a:avLst/>
          </a:prstGeom>
        </p:spPr>
      </p:pic>
      <p:pic>
        <p:nvPicPr>
          <p:cNvPr id="6" name="図 5">
            <a:extLst>
              <a:ext uri="{FF2B5EF4-FFF2-40B4-BE49-F238E27FC236}">
                <a16:creationId xmlns:a16="http://schemas.microsoft.com/office/drawing/2014/main" id="{E2DD23ED-7D2B-FD4A-A206-9825FA3DEBF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73929" y="0"/>
            <a:ext cx="4044739" cy="5715000"/>
          </a:xfrm>
          <a:prstGeom prst="rect">
            <a:avLst/>
          </a:prstGeom>
        </p:spPr>
      </p:pic>
      <p:sp>
        <p:nvSpPr>
          <p:cNvPr id="8" name="角丸四角形 9">
            <a:extLst>
              <a:ext uri="{FF2B5EF4-FFF2-40B4-BE49-F238E27FC236}">
                <a16:creationId xmlns:a16="http://schemas.microsoft.com/office/drawing/2014/main" id="{13178E3E-3071-0E4B-9DB6-B331247F7FCA}"/>
              </a:ext>
            </a:extLst>
          </p:cNvPr>
          <p:cNvSpPr/>
          <p:nvPr/>
        </p:nvSpPr>
        <p:spPr>
          <a:xfrm>
            <a:off x="217874" y="4002239"/>
            <a:ext cx="8708252" cy="1485407"/>
          </a:xfrm>
          <a:prstGeom prst="roundRect">
            <a:avLst>
              <a:gd name="adj" fmla="val 5205"/>
            </a:avLst>
          </a:prstGeom>
          <a:solidFill>
            <a:srgbClr val="0B96A5">
              <a:alpha val="82000"/>
            </a:srgbClr>
          </a:solidFill>
          <a:ln w="25400">
            <a:solidFill>
              <a:schemeClr val="bg1"/>
            </a:solidFill>
          </a:ln>
          <a:effectLst>
            <a:outerShdw blurRad="254000" dist="38100" dir="5400000" rotWithShape="0">
              <a:srgbClr val="000000">
                <a:alpha val="4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lnSpc>
                <a:spcPct val="120000"/>
              </a:lnSpc>
            </a:pPr>
            <a:r>
              <a:rPr lang="en-US" altLang="ja-JP" sz="2000" dirty="0">
                <a:latin typeface="Arial Black"/>
                <a:ea typeface="HGS創英角ｺﾞｼｯｸUB" panose="020B0900000000000000" pitchFamily="50" charset="-128"/>
              </a:rPr>
              <a:t>21 </a:t>
            </a:r>
            <a:r>
              <a:rPr lang="ja-JP" altLang="en-US" sz="2000">
                <a:latin typeface="Arial Black"/>
                <a:ea typeface="HGS創英角ｺﾞｼｯｸUB" panose="020B0900000000000000" pitchFamily="50" charset="-128"/>
              </a:rPr>
              <a:t>世紀最初の</a:t>
            </a:r>
            <a:r>
              <a:rPr lang="en-US" altLang="ja-JP" sz="2000" dirty="0">
                <a:latin typeface="Arial Black"/>
                <a:ea typeface="HGS創英角ｺﾞｼｯｸUB" panose="020B0900000000000000" pitchFamily="50" charset="-128"/>
              </a:rPr>
              <a:t>10 </a:t>
            </a:r>
            <a:r>
              <a:rPr lang="ja-JP" altLang="en-US" sz="2000">
                <a:latin typeface="Arial Black"/>
                <a:ea typeface="HGS創英角ｺﾞｼｯｸUB" panose="020B0900000000000000" pitchFamily="50" charset="-128"/>
              </a:rPr>
              <a:t>年間に日本で広く読まれたベストセラー書籍</a:t>
            </a:r>
            <a:r>
              <a:rPr lang="en-US" altLang="ja-JP" sz="2000" dirty="0">
                <a:latin typeface="Arial Black"/>
                <a:ea typeface="HGS創英角ｺﾞｼｯｸUB" panose="020B0900000000000000" pitchFamily="50" charset="-128"/>
              </a:rPr>
              <a:t>15 </a:t>
            </a:r>
            <a:r>
              <a:rPr lang="ja-JP" altLang="en-US" sz="2000">
                <a:latin typeface="Arial Black"/>
                <a:ea typeface="HGS創英角ｺﾞｼｯｸUB" panose="020B0900000000000000" pitchFamily="50" charset="-128"/>
              </a:rPr>
              <a:t>冊を取り上げ、これらの書籍に関する書評（本文・コラム計</a:t>
            </a:r>
            <a:r>
              <a:rPr lang="en-US" altLang="ja-JP" sz="2000" dirty="0">
                <a:latin typeface="Arial Black"/>
                <a:ea typeface="HGS創英角ｺﾞｼｯｸUB" panose="020B0900000000000000" pitchFamily="50" charset="-128"/>
              </a:rPr>
              <a:t>24 </a:t>
            </a:r>
            <a:r>
              <a:rPr lang="ja-JP" altLang="en-US" sz="2000">
                <a:latin typeface="Arial Black"/>
                <a:ea typeface="HGS創英角ｺﾞｼｯｸUB" panose="020B0900000000000000" pitchFamily="50" charset="-128"/>
              </a:rPr>
              <a:t>本）を通じて</a:t>
            </a:r>
            <a:endParaRPr lang="en-US" altLang="ja-JP" sz="2000" dirty="0">
              <a:latin typeface="Arial Black"/>
              <a:ea typeface="HGS創英角ｺﾞｼｯｸUB" panose="020B0900000000000000" pitchFamily="50" charset="-128"/>
            </a:endParaRPr>
          </a:p>
          <a:p>
            <a:pPr algn="ctr">
              <a:lnSpc>
                <a:spcPct val="120000"/>
              </a:lnSpc>
            </a:pPr>
            <a:r>
              <a:rPr lang="ja-JP" altLang="en-US" sz="2000">
                <a:latin typeface="Arial Black"/>
                <a:ea typeface="HGS創英角ｺﾞｼｯｸUB" panose="020B0900000000000000" pitchFamily="50" charset="-128"/>
              </a:rPr>
              <a:t>日本語と日本文化を総合的に学びます。</a:t>
            </a:r>
          </a:p>
        </p:txBody>
      </p:sp>
    </p:spTree>
    <p:extLst>
      <p:ext uri="{BB962C8B-B14F-4D97-AF65-F5344CB8AC3E}">
        <p14:creationId xmlns:p14="http://schemas.microsoft.com/office/powerpoint/2010/main" val="111288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62E14-1EEF-2241-A029-40364BDE0304}"/>
              </a:ext>
            </a:extLst>
          </p:cNvPr>
          <p:cNvSpPr>
            <a:spLocks noGrp="1"/>
          </p:cNvSpPr>
          <p:nvPr>
            <p:ph type="title"/>
          </p:nvPr>
        </p:nvSpPr>
        <p:spPr>
          <a:xfrm>
            <a:off x="612648" y="190500"/>
            <a:ext cx="8531352" cy="825500"/>
          </a:xfrm>
        </p:spPr>
        <p:txBody>
          <a:bodyPr>
            <a:noAutofit/>
          </a:bodyPr>
          <a:lstStyle/>
          <a:p>
            <a:r>
              <a:rPr lang="ja-JP" altLang="en-US" sz="4000">
                <a:latin typeface="HGSSoeiKakugothicUB" panose="020B0900000000000000" pitchFamily="34" charset="-128"/>
                <a:ea typeface="HGSSoeiKakugothicUB" panose="020B0900000000000000" pitchFamily="34" charset="-128"/>
              </a:rPr>
              <a:t>教科書に氏名などを記入</a:t>
            </a:r>
            <a:endParaRPr kumimoji="1" lang="ja-JP" altLang="en-US" sz="4000">
              <a:latin typeface="HGSSoeiKakugothicUB" panose="020B0900000000000000" pitchFamily="34" charset="-128"/>
              <a:ea typeface="HGSSoeiKakugothicUB" panose="020B0900000000000000" pitchFamily="34" charset="-128"/>
            </a:endParaRPr>
          </a:p>
        </p:txBody>
      </p:sp>
      <p:sp>
        <p:nvSpPr>
          <p:cNvPr id="5" name="コンテンツ プレースホルダー 4">
            <a:extLst>
              <a:ext uri="{FF2B5EF4-FFF2-40B4-BE49-F238E27FC236}">
                <a16:creationId xmlns:a16="http://schemas.microsoft.com/office/drawing/2014/main" id="{9F27E92A-4D93-3E48-BDBB-A4018DF2C512}"/>
              </a:ext>
            </a:extLst>
          </p:cNvPr>
          <p:cNvSpPr>
            <a:spLocks noGrp="1"/>
          </p:cNvSpPr>
          <p:nvPr>
            <p:ph sz="quarter" idx="1"/>
          </p:nvPr>
        </p:nvSpPr>
        <p:spPr>
          <a:xfrm>
            <a:off x="140678" y="1333500"/>
            <a:ext cx="8743263" cy="4381500"/>
          </a:xfrm>
        </p:spPr>
        <p:txBody>
          <a:bodyPr>
            <a:normAutofit/>
          </a:bodyPr>
          <a:lstStyle/>
          <a:p>
            <a:pPr>
              <a:lnSpc>
                <a:spcPct val="150000"/>
              </a:lnSpc>
            </a:pPr>
            <a:r>
              <a:rPr lang="ja-JP" altLang="en-US" sz="2800" dirty="0">
                <a:latin typeface="HGSSoeiKakugothicUB" panose="020B0900000000000000" pitchFamily="34" charset="-128"/>
                <a:ea typeface="HGSSoeiKakugothicUB" panose="020B0900000000000000" pitchFamily="34" charset="-128"/>
              </a:rPr>
              <a:t>教科書の「見返し（遊び）」部分に、</a:t>
            </a:r>
            <a:r>
              <a:rPr lang="ja-JP" altLang="en-US" sz="2800" u="sng" dirty="0">
                <a:solidFill>
                  <a:srgbClr val="002060"/>
                </a:solidFill>
                <a:latin typeface="HGSSoeiKakugothicUB" panose="020B0900000000000000" pitchFamily="34" charset="-128"/>
                <a:ea typeface="HGSSoeiKakugothicUB" panose="020B0900000000000000" pitchFamily="34" charset="-128"/>
              </a:rPr>
              <a:t>氏名・所属・学籍番号</a:t>
            </a:r>
            <a:r>
              <a:rPr lang="ja-JP" altLang="en-US" sz="2800" dirty="0">
                <a:latin typeface="HGSSoeiKakugothicUB" panose="020B0900000000000000" pitchFamily="34" charset="-128"/>
                <a:ea typeface="HGSSoeiKakugothicUB" panose="020B0900000000000000" pitchFamily="34" charset="-128"/>
              </a:rPr>
              <a:t>をペンで書いてください。</a:t>
            </a:r>
            <a:endParaRPr lang="en-US" altLang="ja-JP" sz="2800" dirty="0">
              <a:latin typeface="HGSSoeiKakugothicUB" panose="020B0900000000000000" pitchFamily="34" charset="-128"/>
              <a:ea typeface="HGSSoeiKakugothicUB" panose="020B0900000000000000" pitchFamily="34" charset="-128"/>
            </a:endParaRPr>
          </a:p>
          <a:p>
            <a:pPr marL="0" indent="0">
              <a:lnSpc>
                <a:spcPct val="150000"/>
              </a:lnSpc>
              <a:buNone/>
            </a:pPr>
            <a:endParaRPr lang="en-US" altLang="ja-JP" sz="2800" dirty="0">
              <a:latin typeface="HGSSoeiKakugothicUB" panose="020B0900000000000000" pitchFamily="34" charset="-128"/>
              <a:ea typeface="HGSSoeiKakugothicUB" panose="020B0900000000000000" pitchFamily="34" charset="-128"/>
            </a:endParaRPr>
          </a:p>
          <a:p>
            <a:pPr marL="0" indent="0">
              <a:buNone/>
            </a:pPr>
            <a:r>
              <a:rPr lang="ja-JP" altLang="en-US" sz="2800" dirty="0">
                <a:latin typeface="HGSSoeiKakugothicUB" panose="020B0900000000000000" pitchFamily="34" charset="-128"/>
                <a:ea typeface="HGSSoeiKakugothicUB" panose="020B0900000000000000" pitchFamily="34" charset="-128"/>
              </a:rPr>
              <a:t>　</a:t>
            </a:r>
            <a:r>
              <a:rPr lang="en-US" altLang="ja-JP" sz="2800" dirty="0">
                <a:latin typeface="HGSSoeiKakugothicUB" panose="020B0900000000000000" pitchFamily="34" charset="-128"/>
                <a:ea typeface="HGSSoeiKakugothicUB" panose="020B0900000000000000" pitchFamily="34" charset="-128"/>
              </a:rPr>
              <a:t>※</a:t>
            </a:r>
            <a:r>
              <a:rPr lang="ja-JP" altLang="en-US" sz="2800" dirty="0">
                <a:latin typeface="HGSSoeiKakugothicUB" panose="020B0900000000000000" pitchFamily="34" charset="-128"/>
                <a:ea typeface="HGSSoeiKakugothicUB" panose="020B0900000000000000" pitchFamily="34" charset="-128"/>
              </a:rPr>
              <a:t>成績管理をする時に確認しますので必ず書いて</a:t>
            </a:r>
            <a:endParaRPr lang="en-US" altLang="ja-JP" sz="2800" dirty="0">
              <a:latin typeface="HGSSoeiKakugothicUB" panose="020B0900000000000000" pitchFamily="34" charset="-128"/>
              <a:ea typeface="HGSSoeiKakugothicUB" panose="020B0900000000000000" pitchFamily="34" charset="-128"/>
            </a:endParaRPr>
          </a:p>
          <a:p>
            <a:pPr marL="0" indent="0">
              <a:buNone/>
            </a:pPr>
            <a:r>
              <a:rPr lang="ja-JP" altLang="en-US" sz="2800" dirty="0">
                <a:latin typeface="HGSSoeiKakugothicUB" panose="020B0900000000000000" pitchFamily="34" charset="-128"/>
                <a:ea typeface="HGSSoeiKakugothicUB" panose="020B0900000000000000" pitchFamily="34" charset="-128"/>
              </a:rPr>
              <a:t>　　ください。</a:t>
            </a:r>
            <a:endParaRPr lang="en-US" altLang="ja-JP" sz="2800" dirty="0">
              <a:latin typeface="HGSSoeiKakugothicUB" panose="020B0900000000000000" pitchFamily="34" charset="-128"/>
              <a:ea typeface="HGSSoeiKakugothicUB" panose="020B0900000000000000" pitchFamily="34" charset="-128"/>
            </a:endParaRPr>
          </a:p>
        </p:txBody>
      </p:sp>
    </p:spTree>
    <p:extLst>
      <p:ext uri="{BB962C8B-B14F-4D97-AF65-F5344CB8AC3E}">
        <p14:creationId xmlns:p14="http://schemas.microsoft.com/office/powerpoint/2010/main" val="3597014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62E14-1EEF-2241-A029-40364BDE0304}"/>
              </a:ext>
            </a:extLst>
          </p:cNvPr>
          <p:cNvSpPr>
            <a:spLocks noGrp="1"/>
          </p:cNvSpPr>
          <p:nvPr>
            <p:ph type="title"/>
          </p:nvPr>
        </p:nvSpPr>
        <p:spPr>
          <a:xfrm>
            <a:off x="612648" y="190500"/>
            <a:ext cx="8531352" cy="825500"/>
          </a:xfrm>
        </p:spPr>
        <p:txBody>
          <a:bodyPr>
            <a:noAutofit/>
          </a:bodyPr>
          <a:lstStyle/>
          <a:p>
            <a:r>
              <a:rPr lang="ja-JP" altLang="en-US" sz="4000">
                <a:latin typeface="HGSSoeiKakugothicUB" panose="020B0900000000000000" pitchFamily="34" charset="-128"/>
                <a:ea typeface="HGSSoeiKakugothicUB" panose="020B0900000000000000" pitchFamily="34" charset="-128"/>
              </a:rPr>
              <a:t>解答の回収</a:t>
            </a:r>
            <a:endParaRPr kumimoji="1" lang="ja-JP" altLang="en-US" sz="4000">
              <a:latin typeface="HGSSoeiKakugothicUB" panose="020B0900000000000000" pitchFamily="34" charset="-128"/>
              <a:ea typeface="HGSSoeiKakugothicUB" panose="020B0900000000000000" pitchFamily="34" charset="-128"/>
            </a:endParaRPr>
          </a:p>
        </p:txBody>
      </p:sp>
      <p:sp>
        <p:nvSpPr>
          <p:cNvPr id="5" name="コンテンツ プレースホルダー 4">
            <a:extLst>
              <a:ext uri="{FF2B5EF4-FFF2-40B4-BE49-F238E27FC236}">
                <a16:creationId xmlns:a16="http://schemas.microsoft.com/office/drawing/2014/main" id="{9F27E92A-4D93-3E48-BDBB-A4018DF2C512}"/>
              </a:ext>
            </a:extLst>
          </p:cNvPr>
          <p:cNvSpPr>
            <a:spLocks noGrp="1"/>
          </p:cNvSpPr>
          <p:nvPr>
            <p:ph sz="quarter" idx="1"/>
          </p:nvPr>
        </p:nvSpPr>
        <p:spPr>
          <a:xfrm>
            <a:off x="140678" y="1333500"/>
            <a:ext cx="7116333" cy="4381500"/>
          </a:xfrm>
        </p:spPr>
        <p:txBody>
          <a:bodyPr>
            <a:normAutofit fontScale="85000" lnSpcReduction="10000"/>
          </a:bodyPr>
          <a:lstStyle/>
          <a:p>
            <a:pPr>
              <a:lnSpc>
                <a:spcPct val="150000"/>
              </a:lnSpc>
            </a:pPr>
            <a:r>
              <a:rPr lang="ja-JP" altLang="en-US" sz="2800">
                <a:latin typeface="HGSSoeiKakugothicUB" panose="020B0900000000000000" pitchFamily="34" charset="-128"/>
                <a:ea typeface="HGSSoeiKakugothicUB" panose="020B0900000000000000" pitchFamily="34" charset="-128"/>
              </a:rPr>
              <a:t>課題を自らの力で解く力を育成するために解答を回収します。解説は全て授業内で教師が行います。</a:t>
            </a:r>
            <a:endParaRPr lang="en-US" altLang="ja-JP" sz="2800" dirty="0">
              <a:latin typeface="HGSSoeiKakugothicUB" panose="020B0900000000000000" pitchFamily="34" charset="-128"/>
              <a:ea typeface="HGSSoeiKakugothicUB" panose="020B0900000000000000" pitchFamily="34" charset="-128"/>
            </a:endParaRPr>
          </a:p>
          <a:p>
            <a:pPr marL="0" indent="0">
              <a:lnSpc>
                <a:spcPct val="150000"/>
              </a:lnSpc>
              <a:buNone/>
            </a:pPr>
            <a:r>
              <a:rPr lang="ja-JP" altLang="en-US" sz="2800">
                <a:latin typeface="HGSSoeiKakugothicUB" panose="020B0900000000000000" pitchFamily="34" charset="-128"/>
                <a:ea typeface="HGSSoeiKakugothicUB" panose="020B0900000000000000" pitchFamily="34" charset="-128"/>
              </a:rPr>
              <a:t>１）購入した教科書の解答を取り出し机の通路側に置いてください。</a:t>
            </a:r>
            <a:endParaRPr lang="en-US" altLang="ja-JP" sz="2800" dirty="0">
              <a:latin typeface="HGSSoeiKakugothicUB" panose="020B0900000000000000" pitchFamily="34" charset="-128"/>
              <a:ea typeface="HGSSoeiKakugothicUB" panose="020B0900000000000000" pitchFamily="34" charset="-128"/>
            </a:endParaRPr>
          </a:p>
          <a:p>
            <a:pPr marL="0" indent="0">
              <a:lnSpc>
                <a:spcPct val="150000"/>
              </a:lnSpc>
              <a:buNone/>
            </a:pPr>
            <a:r>
              <a:rPr lang="ja-JP" altLang="en-US" sz="2800">
                <a:latin typeface="HGSSoeiKakugothicUB" panose="020B0900000000000000" pitchFamily="34" charset="-128"/>
                <a:ea typeface="HGSSoeiKakugothicUB" panose="020B0900000000000000" pitchFamily="34" charset="-128"/>
              </a:rPr>
              <a:t>２）教師、または</a:t>
            </a:r>
            <a:r>
              <a:rPr lang="en-US" altLang="ja-JP" sz="2800" dirty="0">
                <a:latin typeface="HGSSoeiKakugothicUB" panose="020B0900000000000000" pitchFamily="34" charset="-128"/>
                <a:ea typeface="HGSSoeiKakugothicUB" panose="020B0900000000000000" pitchFamily="34" charset="-128"/>
              </a:rPr>
              <a:t>TA</a:t>
            </a:r>
            <a:r>
              <a:rPr lang="ja-JP" altLang="en-US" sz="2800">
                <a:latin typeface="HGSSoeiKakugothicUB" panose="020B0900000000000000" pitchFamily="34" charset="-128"/>
                <a:ea typeface="HGSSoeiKakugothicUB" panose="020B0900000000000000" pitchFamily="34" charset="-128"/>
              </a:rPr>
              <a:t>が回収します。</a:t>
            </a:r>
            <a:endParaRPr lang="en-US" altLang="ja-JP" sz="2800" dirty="0">
              <a:latin typeface="HGSSoeiKakugothicUB" panose="020B0900000000000000" pitchFamily="34" charset="-128"/>
              <a:ea typeface="HGSSoeiKakugothicUB" panose="020B0900000000000000" pitchFamily="34" charset="-128"/>
            </a:endParaRPr>
          </a:p>
          <a:p>
            <a:pPr marL="0" indent="0">
              <a:lnSpc>
                <a:spcPct val="150000"/>
              </a:lnSpc>
              <a:buNone/>
            </a:pPr>
            <a:r>
              <a:rPr lang="en-US" altLang="ja-JP" sz="2800" dirty="0">
                <a:latin typeface="HGSSoeiKakugothicUB" panose="020B0900000000000000" pitchFamily="34" charset="-128"/>
                <a:ea typeface="HGSSoeiKakugothicUB" panose="020B0900000000000000" pitchFamily="34" charset="-128"/>
              </a:rPr>
              <a:t>※</a:t>
            </a:r>
            <a:r>
              <a:rPr lang="ja-JP" altLang="en-US" sz="2800">
                <a:latin typeface="HGSSoeiKakugothicUB" panose="020B0900000000000000" pitchFamily="34" charset="-128"/>
                <a:ea typeface="HGSSoeiKakugothicUB" panose="020B0900000000000000" pitchFamily="34" charset="-128"/>
              </a:rPr>
              <a:t>解答の表紙には名前等を書く必要はありません。</a:t>
            </a:r>
            <a:endParaRPr lang="en-US" altLang="ja-JP" sz="2800" dirty="0">
              <a:latin typeface="HGSSoeiKakugothicUB" panose="020B0900000000000000" pitchFamily="34" charset="-128"/>
              <a:ea typeface="HGSSoeiKakugothicUB" panose="020B0900000000000000" pitchFamily="34" charset="-128"/>
            </a:endParaRPr>
          </a:p>
        </p:txBody>
      </p:sp>
      <p:pic>
        <p:nvPicPr>
          <p:cNvPr id="3" name="図 2">
            <a:extLst>
              <a:ext uri="{FF2B5EF4-FFF2-40B4-BE49-F238E27FC236}">
                <a16:creationId xmlns:a16="http://schemas.microsoft.com/office/drawing/2014/main" id="{62A1076D-EAEA-384B-BEFD-4E0F7BF95CAD}"/>
              </a:ext>
            </a:extLst>
          </p:cNvPr>
          <p:cNvPicPr>
            <a:picLocks noChangeAspect="1"/>
          </p:cNvPicPr>
          <p:nvPr/>
        </p:nvPicPr>
        <p:blipFill>
          <a:blip r:embed="rId2"/>
          <a:stretch>
            <a:fillRect/>
          </a:stretch>
        </p:blipFill>
        <p:spPr>
          <a:xfrm>
            <a:off x="7090676" y="2083633"/>
            <a:ext cx="1912646" cy="2746946"/>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168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62E14-1EEF-2241-A029-40364BDE0304}"/>
              </a:ext>
            </a:extLst>
          </p:cNvPr>
          <p:cNvSpPr>
            <a:spLocks noGrp="1"/>
          </p:cNvSpPr>
          <p:nvPr>
            <p:ph type="title"/>
          </p:nvPr>
        </p:nvSpPr>
        <p:spPr>
          <a:xfrm>
            <a:off x="612648" y="190500"/>
            <a:ext cx="8531352" cy="825500"/>
          </a:xfrm>
        </p:spPr>
        <p:txBody>
          <a:bodyPr>
            <a:noAutofit/>
          </a:bodyPr>
          <a:lstStyle/>
          <a:p>
            <a:r>
              <a:rPr lang="ja-JP" altLang="en-US" sz="4000">
                <a:latin typeface="HGSSoeiKakugothicUB" panose="020B0900000000000000" pitchFamily="34" charset="-128"/>
                <a:ea typeface="HGSSoeiKakugothicUB" panose="020B0900000000000000" pitchFamily="34" charset="-128"/>
              </a:rPr>
              <a:t>語彙・文法クイズ</a:t>
            </a:r>
            <a:endParaRPr lang="en-US" altLang="ja-JP" sz="4000" dirty="0">
              <a:latin typeface="HGSSoeiKakugothicUB" panose="020B0900000000000000" pitchFamily="34" charset="-128"/>
              <a:ea typeface="HGSSoeiKakugothicUB" panose="020B0900000000000000" pitchFamily="34" charset="-128"/>
            </a:endParaRPr>
          </a:p>
        </p:txBody>
      </p:sp>
      <p:pic>
        <p:nvPicPr>
          <p:cNvPr id="4" name="図 3">
            <a:extLst>
              <a:ext uri="{FF2B5EF4-FFF2-40B4-BE49-F238E27FC236}">
                <a16:creationId xmlns:a16="http://schemas.microsoft.com/office/drawing/2014/main" id="{99607E29-3C3B-C043-8601-FC8D80C3C10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62188" y="0"/>
            <a:ext cx="4443413" cy="5715000"/>
          </a:xfrm>
          <a:prstGeom prst="rect">
            <a:avLst/>
          </a:prstGeom>
        </p:spPr>
      </p:pic>
      <p:sp>
        <p:nvSpPr>
          <p:cNvPr id="6" name="コンテンツ プレースホルダー 4">
            <a:extLst>
              <a:ext uri="{FF2B5EF4-FFF2-40B4-BE49-F238E27FC236}">
                <a16:creationId xmlns:a16="http://schemas.microsoft.com/office/drawing/2014/main" id="{567EAE46-27BF-0D4B-8BA5-128BC1C1C6ED}"/>
              </a:ext>
            </a:extLst>
          </p:cNvPr>
          <p:cNvSpPr txBox="1">
            <a:spLocks/>
          </p:cNvSpPr>
          <p:nvPr/>
        </p:nvSpPr>
        <p:spPr>
          <a:xfrm>
            <a:off x="140677" y="1333500"/>
            <a:ext cx="7706538" cy="4381500"/>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50000"/>
              </a:lnSpc>
            </a:pPr>
            <a:r>
              <a:rPr lang="ja-JP" altLang="en-US" sz="2400">
                <a:latin typeface="HGSSoeiKakugothicUB" panose="020B0900000000000000" pitchFamily="34" charset="-128"/>
                <a:ea typeface="HGSSoeiKakugothicUB" panose="020B0900000000000000" pitchFamily="34" charset="-128"/>
              </a:rPr>
              <a:t>毎回、１課分の学習が全て終わった段階で、教科書で学んだ語彙文法に関する</a:t>
            </a:r>
            <a:r>
              <a:rPr lang="en-US" altLang="ja-JP" sz="2400" dirty="0">
                <a:latin typeface="HGSSoeiKakugothicUB" panose="020B0900000000000000" pitchFamily="34" charset="-128"/>
                <a:ea typeface="HGSSoeiKakugothicUB" panose="020B0900000000000000" pitchFamily="34" charset="-128"/>
              </a:rPr>
              <a:t>10</a:t>
            </a:r>
            <a:r>
              <a:rPr lang="ja-JP" altLang="en-US" sz="2400">
                <a:latin typeface="HGSSoeiKakugothicUB" panose="020B0900000000000000" pitchFamily="34" charset="-128"/>
                <a:ea typeface="HGSSoeiKakugothicUB" panose="020B0900000000000000" pitchFamily="34" charset="-128"/>
              </a:rPr>
              <a:t>分クイズを実施します。</a:t>
            </a:r>
          </a:p>
          <a:p>
            <a:pPr marL="0" indent="0">
              <a:lnSpc>
                <a:spcPct val="150000"/>
              </a:lnSpc>
              <a:buNone/>
            </a:pPr>
            <a:r>
              <a:rPr lang="ja-JP" altLang="en-US" sz="2400">
                <a:latin typeface="HGSSoeiKakugothicUB" panose="020B0900000000000000" pitchFamily="34" charset="-128"/>
                <a:ea typeface="HGSSoeiKakugothicUB" panose="020B0900000000000000" pitchFamily="34" charset="-128"/>
              </a:rPr>
              <a:t>１）</a:t>
            </a:r>
            <a:r>
              <a:rPr lang="ja-JP" altLang="en-US" sz="2400" u="sng">
                <a:solidFill>
                  <a:srgbClr val="002060"/>
                </a:solidFill>
                <a:latin typeface="HGSSoeiKakugothicUB" panose="020B0900000000000000" pitchFamily="34" charset="-128"/>
                <a:ea typeface="HGSSoeiKakugothicUB" panose="020B0900000000000000" pitchFamily="34" charset="-128"/>
              </a:rPr>
              <a:t>教科書の「本文語彙」「本文文法」の部分に掲載された語彙と文法が出題されます。</a:t>
            </a:r>
            <a:r>
              <a:rPr lang="ja-JP" altLang="en-US" sz="2400">
                <a:latin typeface="HGSSoeiKakugothicUB" panose="020B0900000000000000" pitchFamily="34" charset="-128"/>
                <a:ea typeface="HGSSoeiKakugothicUB" panose="020B0900000000000000" pitchFamily="34" charset="-128"/>
              </a:rPr>
              <a:t>意味を理解し例文が書けるようにしてください（例文は本文の例文を暗記する必要はありません。使い方が合っていれば正解になります）。</a:t>
            </a:r>
          </a:p>
          <a:p>
            <a:pPr marL="0" indent="0">
              <a:lnSpc>
                <a:spcPct val="150000"/>
              </a:lnSpc>
              <a:buNone/>
            </a:pPr>
            <a:r>
              <a:rPr lang="ja-JP" altLang="en-US" sz="2400">
                <a:latin typeface="HGSSoeiKakugothicUB" panose="020B0900000000000000" pitchFamily="34" charset="-128"/>
                <a:ea typeface="HGSSoeiKakugothicUB" panose="020B0900000000000000" pitchFamily="34" charset="-128"/>
              </a:rPr>
              <a:t>２）後日、採点されたものが返却されます。</a:t>
            </a:r>
            <a:r>
              <a:rPr lang="ja-JP" altLang="en-US" sz="2400" u="sng">
                <a:solidFill>
                  <a:srgbClr val="002060"/>
                </a:solidFill>
                <a:latin typeface="HGSSoeiKakugothicUB" panose="020B0900000000000000" pitchFamily="34" charset="-128"/>
                <a:ea typeface="HGSSoeiKakugothicUB" panose="020B0900000000000000" pitchFamily="34" charset="-128"/>
              </a:rPr>
              <a:t>成績に加算されますのでしっかり取り組みましょう。</a:t>
            </a:r>
          </a:p>
        </p:txBody>
      </p:sp>
    </p:spTree>
    <p:extLst>
      <p:ext uri="{BB962C8B-B14F-4D97-AF65-F5344CB8AC3E}">
        <p14:creationId xmlns:p14="http://schemas.microsoft.com/office/powerpoint/2010/main" val="201751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62E14-1EEF-2241-A029-40364BDE0304}"/>
              </a:ext>
            </a:extLst>
          </p:cNvPr>
          <p:cNvSpPr>
            <a:spLocks noGrp="1"/>
          </p:cNvSpPr>
          <p:nvPr>
            <p:ph type="title"/>
          </p:nvPr>
        </p:nvSpPr>
        <p:spPr>
          <a:xfrm>
            <a:off x="612648" y="190500"/>
            <a:ext cx="8531352" cy="825500"/>
          </a:xfrm>
        </p:spPr>
        <p:txBody>
          <a:bodyPr>
            <a:noAutofit/>
          </a:bodyPr>
          <a:lstStyle/>
          <a:p>
            <a:r>
              <a:rPr lang="ja-JP" altLang="en-US" sz="4000">
                <a:latin typeface="HGSSoeiKakugothicUB" panose="020B0900000000000000" pitchFamily="34" charset="-128"/>
                <a:ea typeface="HGSSoeiKakugothicUB" panose="020B0900000000000000" pitchFamily="34" charset="-128"/>
              </a:rPr>
              <a:t>宿題提出記録カード</a:t>
            </a:r>
            <a:endParaRPr lang="en-US" altLang="ja-JP" sz="4000" dirty="0">
              <a:latin typeface="HGSSoeiKakugothicUB" panose="020B0900000000000000" pitchFamily="34" charset="-128"/>
              <a:ea typeface="HGSSoeiKakugothicUB" panose="020B0900000000000000" pitchFamily="34" charset="-128"/>
            </a:endParaRPr>
          </a:p>
        </p:txBody>
      </p:sp>
      <p:sp>
        <p:nvSpPr>
          <p:cNvPr id="6" name="コンテンツ プレースホルダー 4">
            <a:extLst>
              <a:ext uri="{FF2B5EF4-FFF2-40B4-BE49-F238E27FC236}">
                <a16:creationId xmlns:a16="http://schemas.microsoft.com/office/drawing/2014/main" id="{567EAE46-27BF-0D4B-8BA5-128BC1C1C6ED}"/>
              </a:ext>
            </a:extLst>
          </p:cNvPr>
          <p:cNvSpPr txBox="1">
            <a:spLocks/>
          </p:cNvSpPr>
          <p:nvPr/>
        </p:nvSpPr>
        <p:spPr>
          <a:xfrm>
            <a:off x="0" y="1333500"/>
            <a:ext cx="6752492" cy="4381500"/>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50000"/>
              </a:lnSpc>
            </a:pPr>
            <a:r>
              <a:rPr lang="ja-JP" altLang="en-US" sz="2400">
                <a:latin typeface="HGSSoeiKakugothicUB" panose="020B0900000000000000" pitchFamily="34" charset="-128"/>
                <a:ea typeface="HGSSoeiKakugothicUB" panose="020B0900000000000000" pitchFamily="34" charset="-128"/>
              </a:rPr>
              <a:t>課題提出を記録するために記録カードを教科書に貼り付けます。</a:t>
            </a:r>
            <a:r>
              <a:rPr lang="ja-JP" altLang="en-US" sz="2400" u="sng">
                <a:solidFill>
                  <a:srgbClr val="002060"/>
                </a:solidFill>
                <a:latin typeface="HGSSoeiKakugothicUB" panose="020B0900000000000000" pitchFamily="34" charset="-128"/>
                <a:ea typeface="HGSSoeiKakugothicUB" panose="020B0900000000000000" pitchFamily="34" charset="-128"/>
              </a:rPr>
              <a:t>カードにも氏名・所属・学籍番号を忘れずに書いてください。</a:t>
            </a:r>
          </a:p>
          <a:p>
            <a:pPr marL="0" indent="0">
              <a:lnSpc>
                <a:spcPct val="150000"/>
              </a:lnSpc>
              <a:buNone/>
            </a:pPr>
            <a:r>
              <a:rPr lang="ja-JP" altLang="en-US" sz="2400">
                <a:latin typeface="HGSSoeiKakugothicUB" panose="020B0900000000000000" pitchFamily="34" charset="-128"/>
                <a:ea typeface="HGSSoeiKakugothicUB" panose="020B0900000000000000" pitchFamily="34" charset="-128"/>
              </a:rPr>
              <a:t>１）教科書の「扉」を開いてください。</a:t>
            </a:r>
          </a:p>
          <a:p>
            <a:pPr marL="0" indent="0">
              <a:lnSpc>
                <a:spcPct val="150000"/>
              </a:lnSpc>
              <a:buNone/>
            </a:pPr>
            <a:r>
              <a:rPr lang="ja-JP" altLang="en-US" sz="2400">
                <a:latin typeface="HGSSoeiKakugothicUB" panose="020B0900000000000000" pitchFamily="34" charset="-128"/>
                <a:ea typeface="HGSSoeiKakugothicUB" panose="020B0900000000000000" pitchFamily="34" charset="-128"/>
              </a:rPr>
              <a:t>２）配布された“宿題提出記録カード”を扉に糊付けしてください。</a:t>
            </a:r>
          </a:p>
          <a:p>
            <a:pPr marL="0" indent="0">
              <a:lnSpc>
                <a:spcPct val="150000"/>
              </a:lnSpc>
              <a:buNone/>
            </a:pPr>
            <a:r>
              <a:rPr lang="en-US" altLang="ja-JP" sz="2400" dirty="0">
                <a:latin typeface="HGSSoeiKakugothicUB" panose="020B0900000000000000" pitchFamily="34" charset="-128"/>
                <a:ea typeface="HGSSoeiKakugothicUB" panose="020B0900000000000000" pitchFamily="34" charset="-128"/>
              </a:rPr>
              <a:t>※</a:t>
            </a:r>
            <a:r>
              <a:rPr lang="ja-JP" altLang="en-US" sz="2400">
                <a:latin typeface="HGSSoeiKakugothicUB" panose="020B0900000000000000" pitchFamily="34" charset="-128"/>
                <a:ea typeface="HGSSoeiKakugothicUB" panose="020B0900000000000000" pitchFamily="34" charset="-128"/>
              </a:rPr>
              <a:t>毎週</a:t>
            </a:r>
            <a:r>
              <a:rPr lang="en-US" altLang="ja-JP" sz="2400" dirty="0">
                <a:latin typeface="HGSSoeiKakugothicUB" panose="020B0900000000000000" pitchFamily="34" charset="-128"/>
                <a:ea typeface="HGSSoeiKakugothicUB" panose="020B0900000000000000" pitchFamily="34" charset="-128"/>
              </a:rPr>
              <a:t>TA</a:t>
            </a:r>
            <a:r>
              <a:rPr lang="ja-JP" altLang="en-US" sz="2400">
                <a:latin typeface="HGSSoeiKakugothicUB" panose="020B0900000000000000" pitchFamily="34" charset="-128"/>
                <a:ea typeface="HGSSoeiKakugothicUB" panose="020B0900000000000000" pitchFamily="34" charset="-128"/>
              </a:rPr>
              <a:t>さんが確認し記録を付けます。成績に加算されますので毎週忘れずに教科書を持ってきてください。</a:t>
            </a:r>
          </a:p>
          <a:p>
            <a:pPr>
              <a:lnSpc>
                <a:spcPct val="150000"/>
              </a:lnSpc>
            </a:pPr>
            <a:endParaRPr lang="ja-JP" altLang="en-US" sz="2400">
              <a:latin typeface="HGSSoeiKakugothicUB" panose="020B0900000000000000" pitchFamily="34" charset="-128"/>
              <a:ea typeface="HGSSoeiKakugothicUB" panose="020B0900000000000000" pitchFamily="34" charset="-128"/>
            </a:endParaRPr>
          </a:p>
          <a:p>
            <a:pPr>
              <a:lnSpc>
                <a:spcPct val="150000"/>
              </a:lnSpc>
            </a:pPr>
            <a:endParaRPr lang="en-US" altLang="ja-JP" sz="2400" dirty="0">
              <a:latin typeface="HGSSoeiKakugothicUB" panose="020B0900000000000000" pitchFamily="34" charset="-128"/>
              <a:ea typeface="HGSSoeiKakugothicUB" panose="020B0900000000000000" pitchFamily="34" charset="-128"/>
            </a:endParaRPr>
          </a:p>
        </p:txBody>
      </p:sp>
      <p:pic>
        <p:nvPicPr>
          <p:cNvPr id="3" name="図 2">
            <a:extLst>
              <a:ext uri="{FF2B5EF4-FFF2-40B4-BE49-F238E27FC236}">
                <a16:creationId xmlns:a16="http://schemas.microsoft.com/office/drawing/2014/main" id="{0E33356C-1B9D-E043-8FE6-752FA486B06A}"/>
              </a:ext>
            </a:extLst>
          </p:cNvPr>
          <p:cNvPicPr>
            <a:picLocks noChangeAspect="1"/>
          </p:cNvPicPr>
          <p:nvPr/>
        </p:nvPicPr>
        <p:blipFill>
          <a:blip r:embed="rId2"/>
          <a:stretch>
            <a:fillRect/>
          </a:stretch>
        </p:blipFill>
        <p:spPr>
          <a:xfrm>
            <a:off x="6918489" y="2280745"/>
            <a:ext cx="2059513" cy="2857500"/>
          </a:xfrm>
          <a:prstGeom prst="rect">
            <a:avLst/>
          </a:prstGeom>
          <a:ln>
            <a:solidFill>
              <a:schemeClr val="tx1">
                <a:lumMod val="75000"/>
                <a:lumOff val="25000"/>
              </a:schemeClr>
            </a:solidFill>
          </a:ln>
          <a:effectLst/>
        </p:spPr>
      </p:pic>
      <p:pic>
        <p:nvPicPr>
          <p:cNvPr id="7" name="図 6">
            <a:extLst>
              <a:ext uri="{FF2B5EF4-FFF2-40B4-BE49-F238E27FC236}">
                <a16:creationId xmlns:a16="http://schemas.microsoft.com/office/drawing/2014/main" id="{DFED6F23-2B91-9646-BF5E-85D6FB053C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5925823" y="2477677"/>
            <a:ext cx="2607049" cy="950145"/>
          </a:xfrm>
          <a:prstGeom prst="rect">
            <a:avLst/>
          </a:prstGeom>
          <a:ln>
            <a:solidFill>
              <a:schemeClr val="accent1"/>
            </a:solidFill>
          </a:ln>
          <a:effectLst>
            <a:outerShdw blurRad="50800" dist="38100" dir="2700000" algn="tl" rotWithShape="0">
              <a:prstClr val="black">
                <a:alpha val="40000"/>
              </a:prstClr>
            </a:outerShdw>
          </a:effectLst>
        </p:spPr>
      </p:pic>
      <p:cxnSp>
        <p:nvCxnSpPr>
          <p:cNvPr id="8" name="直線矢印コネクタ 7">
            <a:extLst>
              <a:ext uri="{FF2B5EF4-FFF2-40B4-BE49-F238E27FC236}">
                <a16:creationId xmlns:a16="http://schemas.microsoft.com/office/drawing/2014/main" id="{08B065D7-758C-0443-A99F-CBB83D79C53B}"/>
              </a:ext>
            </a:extLst>
          </p:cNvPr>
          <p:cNvCxnSpPr/>
          <p:nvPr/>
        </p:nvCxnSpPr>
        <p:spPr>
          <a:xfrm>
            <a:off x="7503510" y="2072443"/>
            <a:ext cx="730250" cy="730250"/>
          </a:xfrm>
          <a:prstGeom prst="straightConnector1">
            <a:avLst/>
          </a:prstGeom>
          <a:ln w="88900">
            <a:tailEnd type="triangle"/>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6ECBC856-D7DD-3B40-844A-867DAA869F5E}"/>
              </a:ext>
            </a:extLst>
          </p:cNvPr>
          <p:cNvSpPr txBox="1"/>
          <p:nvPr/>
        </p:nvSpPr>
        <p:spPr>
          <a:xfrm>
            <a:off x="6752492" y="1481180"/>
            <a:ext cx="2257349" cy="523220"/>
          </a:xfrm>
          <a:prstGeom prst="rect">
            <a:avLst/>
          </a:prstGeom>
          <a:noFill/>
        </p:spPr>
        <p:txBody>
          <a:bodyPr wrap="none" rtlCol="0">
            <a:spAutoFit/>
          </a:bodyPr>
          <a:lstStyle/>
          <a:p>
            <a:r>
              <a:rPr kumimoji="1" lang="ja-JP" altLang="en-US" sz="2800" b="1" u="sng" dirty="0"/>
              <a:t>扉に縦に貼る</a:t>
            </a:r>
          </a:p>
        </p:txBody>
      </p:sp>
    </p:spTree>
    <p:extLst>
      <p:ext uri="{BB962C8B-B14F-4D97-AF65-F5344CB8AC3E}">
        <p14:creationId xmlns:p14="http://schemas.microsoft.com/office/powerpoint/2010/main" val="222149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62E14-1EEF-2241-A029-40364BDE0304}"/>
              </a:ext>
            </a:extLst>
          </p:cNvPr>
          <p:cNvSpPr>
            <a:spLocks noGrp="1"/>
          </p:cNvSpPr>
          <p:nvPr>
            <p:ph type="title"/>
          </p:nvPr>
        </p:nvSpPr>
        <p:spPr>
          <a:xfrm>
            <a:off x="612648" y="190500"/>
            <a:ext cx="8531352" cy="825500"/>
          </a:xfrm>
        </p:spPr>
        <p:txBody>
          <a:bodyPr>
            <a:noAutofit/>
          </a:bodyPr>
          <a:lstStyle/>
          <a:p>
            <a:r>
              <a:rPr kumimoji="1" lang="ja-JP" altLang="en-US" sz="4000">
                <a:latin typeface="HGSSoeiKakugothicUB" panose="020B0900000000000000" pitchFamily="34" charset="-128"/>
                <a:ea typeface="HGSSoeiKakugothicUB" panose="020B0900000000000000" pitchFamily="34" charset="-128"/>
              </a:rPr>
              <a:t>授業の進め方</a:t>
            </a:r>
          </a:p>
        </p:txBody>
      </p:sp>
      <p:sp>
        <p:nvSpPr>
          <p:cNvPr id="5" name="コンテンツ プレースホルダー 4">
            <a:extLst>
              <a:ext uri="{FF2B5EF4-FFF2-40B4-BE49-F238E27FC236}">
                <a16:creationId xmlns:a16="http://schemas.microsoft.com/office/drawing/2014/main" id="{9F27E92A-4D93-3E48-BDBB-A4018DF2C512}"/>
              </a:ext>
            </a:extLst>
          </p:cNvPr>
          <p:cNvSpPr>
            <a:spLocks noGrp="1"/>
          </p:cNvSpPr>
          <p:nvPr>
            <p:ph sz="quarter" idx="1"/>
          </p:nvPr>
        </p:nvSpPr>
        <p:spPr>
          <a:xfrm>
            <a:off x="612648" y="1333499"/>
            <a:ext cx="8153400" cy="4069773"/>
          </a:xfrm>
        </p:spPr>
        <p:txBody>
          <a:bodyPr>
            <a:normAutofit lnSpcReduction="10000"/>
          </a:bodyPr>
          <a:lstStyle/>
          <a:p>
            <a:r>
              <a:rPr lang="ja-JP" altLang="en-US">
                <a:latin typeface="HGSSoeiKakugothicUB" panose="020B0900000000000000" pitchFamily="34" charset="-128"/>
                <a:ea typeface="HGSSoeiKakugothicUB" panose="020B0900000000000000" pitchFamily="34" charset="-128"/>
              </a:rPr>
              <a:t>使い方</a:t>
            </a:r>
            <a:endParaRPr lang="en-US" altLang="ja-JP" dirty="0">
              <a:latin typeface="HGSSoeiKakugothicUB" panose="020B0900000000000000" pitchFamily="34" charset="-128"/>
              <a:ea typeface="HGSSoeiKakugothicUB" panose="020B0900000000000000" pitchFamily="34" charset="-128"/>
            </a:endParaRPr>
          </a:p>
          <a:p>
            <a:pPr marL="0" indent="0">
              <a:buNone/>
            </a:pPr>
            <a:r>
              <a:rPr lang="ja-JP" altLang="en-US">
                <a:latin typeface="HGSSoeiKakugothicUB" panose="020B0900000000000000" pitchFamily="34" charset="-128"/>
                <a:ea typeface="HGSSoeiKakugothicUB" panose="020B0900000000000000" pitchFamily="34" charset="-128"/>
              </a:rPr>
              <a:t>１）授業の終わりに課題（宿題）を出します。家で取り組んでください。</a:t>
            </a:r>
            <a:endParaRPr lang="en-US" altLang="ja-JP" dirty="0">
              <a:latin typeface="HGSSoeiKakugothicUB" panose="020B0900000000000000" pitchFamily="34" charset="-128"/>
              <a:ea typeface="HGSSoeiKakugothicUB" panose="020B0900000000000000" pitchFamily="34" charset="-128"/>
            </a:endParaRPr>
          </a:p>
          <a:p>
            <a:pPr marL="0" indent="0">
              <a:buNone/>
            </a:pPr>
            <a:r>
              <a:rPr lang="ja-JP" altLang="en-US">
                <a:latin typeface="HGSSoeiKakugothicUB" panose="020B0900000000000000" pitchFamily="34" charset="-128"/>
                <a:ea typeface="HGSSoeiKakugothicUB" panose="020B0900000000000000" pitchFamily="34" charset="-128"/>
              </a:rPr>
              <a:t>２）授業の冒頭では、課題の該当部分を開き机の右上に置いてください。</a:t>
            </a:r>
            <a:r>
              <a:rPr lang="en-US" altLang="ja-JP" dirty="0">
                <a:latin typeface="HGSSoeiKakugothicUB" panose="020B0900000000000000" pitchFamily="34" charset="-128"/>
                <a:ea typeface="HGSSoeiKakugothicUB" panose="020B0900000000000000" pitchFamily="34" charset="-128"/>
              </a:rPr>
              <a:t>TA</a:t>
            </a:r>
            <a:r>
              <a:rPr lang="ja-JP" altLang="en-US">
                <a:latin typeface="HGSSoeiKakugothicUB" panose="020B0900000000000000" pitchFamily="34" charset="-128"/>
                <a:ea typeface="HGSSoeiKakugothicUB" panose="020B0900000000000000" pitchFamily="34" charset="-128"/>
              </a:rPr>
              <a:t>（ティーチング・アシスタント）さんがチェックをして宿題提出記録カードにハンコを押します。</a:t>
            </a:r>
            <a:endParaRPr lang="en-US" altLang="ja-JP" dirty="0">
              <a:latin typeface="HGSSoeiKakugothicUB" panose="020B0900000000000000" pitchFamily="34" charset="-128"/>
              <a:ea typeface="HGSSoeiKakugothicUB" panose="020B0900000000000000" pitchFamily="34" charset="-128"/>
            </a:endParaRPr>
          </a:p>
          <a:p>
            <a:pPr marL="0" indent="0">
              <a:buNone/>
            </a:pPr>
            <a:r>
              <a:rPr lang="ja-JP" altLang="en-US">
                <a:latin typeface="HGSSoeiKakugothicUB" panose="020B0900000000000000" pitchFamily="34" charset="-128"/>
                <a:ea typeface="HGSSoeiKakugothicUB" panose="020B0900000000000000" pitchFamily="34" charset="-128"/>
              </a:rPr>
              <a:t>３）チェックを受けた後に、講義（解説）を受けます。</a:t>
            </a:r>
          </a:p>
        </p:txBody>
      </p:sp>
    </p:spTree>
    <p:extLst>
      <p:ext uri="{BB962C8B-B14F-4D97-AF65-F5344CB8AC3E}">
        <p14:creationId xmlns:p14="http://schemas.microsoft.com/office/powerpoint/2010/main" val="89959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711D0A5-D5F4-974C-8133-3030AB8EF43E}"/>
              </a:ext>
            </a:extLst>
          </p:cNvPr>
          <p:cNvPicPr>
            <a:picLocks noChangeAspect="1"/>
          </p:cNvPicPr>
          <p:nvPr/>
        </p:nvPicPr>
        <p:blipFill>
          <a:blip r:embed="rId2"/>
          <a:stretch>
            <a:fillRect/>
          </a:stretch>
        </p:blipFill>
        <p:spPr>
          <a:xfrm>
            <a:off x="2237154" y="639248"/>
            <a:ext cx="4669692" cy="5075752"/>
          </a:xfrm>
          <a:prstGeom prst="rect">
            <a:avLst/>
          </a:prstGeom>
        </p:spPr>
      </p:pic>
      <p:sp>
        <p:nvSpPr>
          <p:cNvPr id="6" name="TextBox 7"/>
          <p:cNvSpPr txBox="1"/>
          <p:nvPr/>
        </p:nvSpPr>
        <p:spPr>
          <a:xfrm>
            <a:off x="1401902" y="246621"/>
            <a:ext cx="6340197" cy="1015663"/>
          </a:xfrm>
          <a:prstGeom prst="rect">
            <a:avLst/>
          </a:prstGeom>
          <a:noFill/>
        </p:spPr>
        <p:txBody>
          <a:bodyPr wrap="none" rtlCol="0">
            <a:spAutoFit/>
          </a:bodyPr>
          <a:lstStyle/>
          <a:p>
            <a:pPr algn="ctr"/>
            <a:r>
              <a:rPr lang="ja-JP" altLang="en-US" sz="6000">
                <a:solidFill>
                  <a:schemeClr val="tx1">
                    <a:lumMod val="75000"/>
                    <a:lumOff val="25000"/>
                  </a:schemeClr>
                </a:solidFill>
                <a:latin typeface="HGSSoeiKakugothicUB" panose="020B0900000000000000" pitchFamily="34" charset="-128"/>
                <a:ea typeface="HGSSoeiKakugothicUB" panose="020B0900000000000000" pitchFamily="34" charset="-128"/>
                <a:cs typeface="ヒラギノ角ゴ Pro W6"/>
              </a:rPr>
              <a:t>課題スケジュール</a:t>
            </a:r>
            <a:endParaRPr lang="en-US" sz="6000" dirty="0">
              <a:solidFill>
                <a:schemeClr val="tx1">
                  <a:lumMod val="75000"/>
                  <a:lumOff val="25000"/>
                </a:schemeClr>
              </a:solidFill>
              <a:latin typeface="HGSSoeiKakugothicUB" panose="020B0900000000000000" pitchFamily="34" charset="-128"/>
              <a:ea typeface="HGSSoeiKakugothicUB" panose="020B0900000000000000" pitchFamily="34" charset="-128"/>
              <a:cs typeface="ヒラギノ角ゴ Pro W6"/>
            </a:endParaRPr>
          </a:p>
        </p:txBody>
      </p:sp>
    </p:spTree>
    <p:extLst>
      <p:ext uri="{BB962C8B-B14F-4D97-AF65-F5344CB8AC3E}">
        <p14:creationId xmlns:p14="http://schemas.microsoft.com/office/powerpoint/2010/main" val="624767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15082</TotalTime>
  <Words>601</Words>
  <Application>Microsoft Office PowerPoint</Application>
  <PresentationFormat>画面に合わせる (16:10)</PresentationFormat>
  <Paragraphs>39</Paragraphs>
  <Slides>11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HGSSoeiKakugothicUB</vt:lpstr>
      <vt:lpstr>Arial Black</vt:lpstr>
      <vt:lpstr>Calibri</vt:lpstr>
      <vt:lpstr>Tw Cen MT</vt:lpstr>
      <vt:lpstr>Wingdings</vt:lpstr>
      <vt:lpstr>Wingdings 2</vt:lpstr>
      <vt:lpstr>Median</vt:lpstr>
      <vt:lpstr>PowerPoint プレゼンテーション</vt:lpstr>
      <vt:lpstr>『日本がわかる日本語がわかる』</vt:lpstr>
      <vt:lpstr>目次</vt:lpstr>
      <vt:lpstr>教科書に氏名などを記入</vt:lpstr>
      <vt:lpstr>解答の回収</vt:lpstr>
      <vt:lpstr>語彙・文法クイズ</vt:lpstr>
      <vt:lpstr>宿題提出記録カード</vt:lpstr>
      <vt:lpstr>授業の進め方</vt:lpstr>
      <vt:lpstr>PowerPoint プレゼンテーション</vt:lpstr>
      <vt:lpstr>PowerPoint プレゼンテーション</vt:lpstr>
      <vt:lpstr>PowerPoint プレゼンテーション</vt:lpstr>
    </vt:vector>
  </TitlesOfParts>
  <Company>Katharsis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田中 祐輔</dc:creator>
  <cp:lastModifiedBy>Bonjinsha</cp:lastModifiedBy>
  <cp:revision>4020</cp:revision>
  <cp:lastPrinted>2019-04-15T09:08:06Z</cp:lastPrinted>
  <dcterms:created xsi:type="dcterms:W3CDTF">2012-04-09T13:51:19Z</dcterms:created>
  <dcterms:modified xsi:type="dcterms:W3CDTF">2019-07-31T04:31:54Z</dcterms:modified>
</cp:coreProperties>
</file>